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5" r:id="rId4"/>
  </p:sldMasterIdLst>
  <p:notesMasterIdLst>
    <p:notesMasterId r:id="rId19"/>
  </p:notesMasterIdLst>
  <p:handoutMasterIdLst>
    <p:handoutMasterId r:id="rId20"/>
  </p:handoutMasterIdLst>
  <p:sldIdLst>
    <p:sldId id="3680" r:id="rId5"/>
    <p:sldId id="3694" r:id="rId6"/>
    <p:sldId id="3682" r:id="rId7"/>
    <p:sldId id="3693" r:id="rId8"/>
    <p:sldId id="3760" r:id="rId9"/>
    <p:sldId id="3761" r:id="rId10"/>
    <p:sldId id="3762" r:id="rId11"/>
    <p:sldId id="3763" r:id="rId12"/>
    <p:sldId id="3764" r:id="rId13"/>
    <p:sldId id="3765" r:id="rId14"/>
    <p:sldId id="3766" r:id="rId15"/>
    <p:sldId id="3767" r:id="rId16"/>
    <p:sldId id="3768" r:id="rId17"/>
    <p:sldId id="3769" r:id="rId18"/>
  </p:sldIdLst>
  <p:sldSz cx="12192000" cy="6858000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9069500-490A-AC47-BA23-69417AF67B92}">
          <p14:sldIdLst/>
        </p14:section>
        <p14:section name="Default Section" id="{C81361D6-EF04-4409-9CA2-8EB09FCBD8DA}">
          <p14:sldIdLst/>
        </p14:section>
        <p14:section name="Closing" id="{9CCE3243-7A48-0B4F-95EE-C3127644F496}">
          <p14:sldIdLst>
            <p14:sldId id="3680"/>
            <p14:sldId id="3694"/>
            <p14:sldId id="3682"/>
            <p14:sldId id="3693"/>
            <p14:sldId id="3760"/>
            <p14:sldId id="3761"/>
            <p14:sldId id="3762"/>
            <p14:sldId id="3763"/>
            <p14:sldId id="3764"/>
            <p14:sldId id="3765"/>
            <p14:sldId id="3766"/>
            <p14:sldId id="3767"/>
            <p14:sldId id="3768"/>
            <p14:sldId id="3769"/>
          </p14:sldIdLst>
        </p14:section>
        <p14:section name="Default Section" id="{94BF0DAD-FBF4-4F24-90AE-AD3E29A8AA63}">
          <p14:sldIdLst/>
        </p14:section>
      </p14:sectionLst>
    </p:ext>
    <p:ext uri="{EFAFB233-063F-42B5-8137-9DF3F51BA10A}">
      <p15:sldGuideLst xmlns:p15="http://schemas.microsoft.com/office/powerpoint/2012/main">
        <p15:guide id="1" pos="325" userDrawn="1">
          <p15:clr>
            <a:srgbClr val="A4A3A4"/>
          </p15:clr>
        </p15:guide>
        <p15:guide id="2" orient="horz" pos="459" userDrawn="1">
          <p15:clr>
            <a:srgbClr val="A4A3A4"/>
          </p15:clr>
        </p15:guide>
        <p15:guide id="3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C8D3C25-3E44-9A32-E151-1AA965D86CCF}" name="Bueti, Maria Cristina" initials="BMC" userId="S::cristina.bueti@itu.int::588e8681-5ca4-4ffa-b6a0-fd90153878ab" providerId="AD"/>
  <p188:author id="{8D06E82C-4AD9-3B38-CF99-EEA5096344B9}" name="Papp, Victoria" initials="PV" userId="S::victoria.papp@itu.int::e8818399-9963-47d6-839d-053d4d344b7f" providerId="AD"/>
  <p188:author id="{6C99DC7F-492C-A87E-598A-425D53B788DA}" name="Papp, Victoria" initials="PV" userId="Papp, Victoria" providerId="None"/>
  <p188:author id="{BB73C187-DF80-8B61-4E65-DD10339FEEF9}" name="TSB" initials="CC" userId="TSB" providerId="None"/>
  <p188:author id="{C2350B8C-4082-FF23-7E9C-394475595596}" name="Zhao, Yining " initials="YZ" userId="Zhao, Yining " providerId="None"/>
  <p188:author id="{9DD061B8-F81E-741C-639D-C278B952C895}" name="V" initials="VP" userId="V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est User" initials="GU" lastIdx="1" clrIdx="0">
    <p:extLst>
      <p:ext uri="{19B8F6BF-5375-455C-9EA6-DF929625EA0E}">
        <p15:presenceInfo xmlns:p15="http://schemas.microsoft.com/office/powerpoint/2012/main" userId="S::urn:spo:anon#af20a94abe0917142804f53d57c771ccefcded1e0baf7bf1628b1c851133bc86::" providerId="AD"/>
      </p:ext>
    </p:extLst>
  </p:cmAuthor>
  <p:cmAuthor id="2" name="Ngwenya, Babusi" initials="NB" lastIdx="2" clrIdx="1">
    <p:extLst>
      <p:ext uri="{19B8F6BF-5375-455C-9EA6-DF929625EA0E}">
        <p15:presenceInfo xmlns:p15="http://schemas.microsoft.com/office/powerpoint/2012/main" userId="S::babusi.ngwenya@itu.int::2e9cabc3-7061-41bc-93ec-f1b51b1f242d" providerId="AD"/>
      </p:ext>
    </p:extLst>
  </p:cmAuthor>
  <p:cmAuthor id="3" name="Martinez Roura, Guillem" initials="MG" lastIdx="1" clrIdx="2">
    <p:extLst>
      <p:ext uri="{19B8F6BF-5375-455C-9EA6-DF929625EA0E}">
        <p15:presenceInfo xmlns:p15="http://schemas.microsoft.com/office/powerpoint/2012/main" userId="S::guillem.martinez-roura@itu.int::11e2eadc-2f3e-421a-bfd4-1179775cc9f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0EE90"/>
    <a:srgbClr val="ADD8E6"/>
    <a:srgbClr val="FFFF00"/>
    <a:srgbClr val="333333"/>
    <a:srgbClr val="4285F4"/>
    <a:srgbClr val="1E3A5F"/>
    <a:srgbClr val="00FFFF"/>
    <a:srgbClr val="FFD700"/>
    <a:srgbClr val="FCD307"/>
    <a:srgbClr val="FFC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3377" autoAdjust="0"/>
  </p:normalViewPr>
  <p:slideViewPr>
    <p:cSldViewPr snapToGrid="0">
      <p:cViewPr varScale="1">
        <p:scale>
          <a:sx n="135" d="100"/>
          <a:sy n="135" d="100"/>
        </p:scale>
        <p:origin x="1292" y="64"/>
      </p:cViewPr>
      <p:guideLst>
        <p:guide pos="325"/>
        <p:guide orient="horz" pos="45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F32452-3746-3341-95BE-425B043A057A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305D90-E57A-6D45-8000-6A252EE59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649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C07C42-881F-814E-AAD7-5E4ACF7C9EFB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1FE37A-7181-164D-A063-912F8E1301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229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Slide 2: Welcome and Opening Remarks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 very warm welcome to all of you present here today for this insightful presentation on "Artificial Intelligence and Its Applications: Shaping the Future of Technology in Tanzania."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It is my honor to have the opportunity to discuss this highly relevant and transformative field that holds immense potential for driving technological advancements and economic growth in our nation.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Artificial Intelligence, or AI, has rapidly evolved from a theoretical concept to a powerful technology that is reshaping industries, businesses, and our daily lives.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In this presentation, we will explore the fundamentals of AI, its current applications across various domains, and its potential impact on Tanzania's technological landscape.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will delve into the opportunities and challenges presented by AI, and how we, as a nation, can harness its capabilities to drive innovation, efficiency, and sustainable development.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By understanding the capabilities and implications of AI, we can better prepare ourselves to embrace this disruptive technology and position Tanzania as a leader in the digital revolution.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 encourage you all to engage actively throughout the presentation, as your insights and perspectives will contribute to a deeper understanding of this fascinating topic.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1FE37A-7181-164D-A063-912F8E1301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52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10EBA-B7A1-D94B-B48C-E831476143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5A836A-3AB1-5C4B-9B89-1009B92FC9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8EB4A-3DB6-0C40-BEA9-6B51F297E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FFE2F-5827-FB42-AD51-CDE08A01F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5FD2E-CFAE-B64D-BE40-72EE1AC6E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356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47651-0379-0640-9A5A-C438CC621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2518B2-60EC-8E4D-BAF3-0C9012BCDB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326D0F-74E0-B449-821A-EA6F2B3779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B5C52E-A7AE-BA4E-8B05-0CA8044EB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D06B6A-4067-4A41-B03B-C97F750F2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AA5483-BF8A-C745-B454-C3AF3A880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12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5382C-38B0-E545-999C-26F8E375E0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B3746-BFEC-BF44-AC04-1706841C2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C44D6-C634-0147-A7AB-10F722B13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EA84E1-4CFF-374D-8B69-3C7FFAEF6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0808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44D51D-C06D-3746-BC15-3BFA1D4F56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7A5FF0-F9FF-E842-BF5F-633D494776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505C90-EBDD-554D-9F69-42E42D923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0D4FD-224F-B94D-A185-D47344CB2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0A4278-361B-0C44-B817-15079F50D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38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07956-7F1B-D64A-81EE-33611D280180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30C54-1346-084E-A011-32C649F25E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 i="1"/>
            </a:lvl3pPr>
            <a:lvl4pPr>
              <a:defRPr sz="2200" i="1"/>
            </a:lvl4pPr>
            <a:lvl5pPr>
              <a:defRPr sz="2200" i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79D7E-26A5-1E4D-BEF7-5F1897030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29323-E874-6449-AACC-82BA685AF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F391E-EBB7-AE4F-AB0D-22A81F499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3B781F-F5D9-1C92-67D6-C869AC0EE54B}"/>
              </a:ext>
            </a:extLst>
          </p:cNvPr>
          <p:cNvSpPr txBox="1"/>
          <p:nvPr userDrawn="1"/>
        </p:nvSpPr>
        <p:spPr>
          <a:xfrm>
            <a:off x="1463040" y="6972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CE0968-D7D7-9CAF-7BBE-1DF15EB5890F}"/>
              </a:ext>
            </a:extLst>
          </p:cNvPr>
          <p:cNvSpPr txBox="1"/>
          <p:nvPr userDrawn="1"/>
        </p:nvSpPr>
        <p:spPr>
          <a:xfrm>
            <a:off x="1348740" y="6972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98887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07956-7F1B-D64A-81EE-33611D280180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30C54-1346-084E-A011-32C649F25E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200"/>
            </a:lvl1pPr>
            <a:lvl2pPr>
              <a:defRPr sz="2200"/>
            </a:lvl2pPr>
            <a:lvl3pPr>
              <a:defRPr sz="2200" i="1"/>
            </a:lvl3pPr>
            <a:lvl4pPr>
              <a:defRPr sz="2200" i="1"/>
            </a:lvl4pPr>
            <a:lvl5pPr>
              <a:defRPr sz="2200" i="1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79D7E-26A5-1E4D-BEF7-5F1897030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29323-E874-6449-AACC-82BA685AF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F391E-EBB7-AE4F-AB0D-22A81F499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926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EBFE5-3548-1B44-97FD-24CBB5FED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88E4E-0187-B44D-B13E-0324F4C64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8FBDC-2427-A94D-A4C9-BEC4037C1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15C9D292-A04B-5B4F-AE15-D677C56A4EEB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19B95-2A39-3D44-8BBC-1D2E18D23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905DA-E851-2047-B7AD-4ADC546E2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CD792078-1AB4-D74E-8C48-1FDA2DF02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217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693A8-764A-5847-96B5-35405EEADB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1B9B39-D139-8E41-9EB7-957593E01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A18C1E-30D5-DB40-B525-80D33C9C8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C33321-38F1-2B40-8979-9605085D4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2BD39E-5E35-EC47-827B-0C5357334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C11DCD63-1FA2-3E48-AF9C-10252617C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|   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5108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1C910B-6945-0D42-8E33-48CD88D17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3CA427-2A20-BE4B-BDF8-C4BC435BAE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567B63-0312-3D4A-AEE8-4CF24D48DD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55699E-C9E4-1D49-ADD0-6116A2B251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CFCD3A-78A8-154B-B783-90649356C8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BB681F-EDBC-1E41-9A36-A09D0BAD6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15C9D292-A04B-5B4F-AE15-D677C56A4EEB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8DD1BE-5F1F-EF40-B9EC-542DD55B0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9B77F1-2B56-484E-A3BF-E86D6D681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CD792078-1AB4-D74E-8C48-1FDA2DF02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889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62846E-9D4C-584D-8DAD-14BDB84F8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15C9D292-A04B-5B4F-AE15-D677C56A4EEB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48A8C8-C349-1444-9985-1DF007BF5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58E59E-B97B-694E-AF30-7A30AC9E8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CD792078-1AB4-D74E-8C48-1FDA2DF02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496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BF525C-6108-6E43-B863-FAF189318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C9D292-A04B-5B4F-AE15-D677C56A4EEB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8E339B-C9F8-E84E-8046-E7A6D0E72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E4FB2D-17DA-834A-A648-EFB6AD035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405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77529-C436-2349-98AC-2F0A92425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9E632-BA9A-144E-B125-45F61AC893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561D26-0F0E-4844-B545-B9A9E6EC8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31D033-FCE9-8748-B254-AB37EACC77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15C9D292-A04B-5B4F-AE15-D677C56A4EEB}" type="datetimeFigureOut">
              <a:rPr lang="en-US" smtClean="0"/>
              <a:pPr/>
              <a:t>7/30/2024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590579-D5E6-D748-A20F-97E61F8A0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54380D-CD5D-FE4F-85BB-406B670AA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venirNext LT Pro Regular" panose="020B0504020202020204" pitchFamily="34" charset="77"/>
              </a:defRPr>
            </a:lvl1pPr>
          </a:lstStyle>
          <a:p>
            <a:fld id="{CD792078-1AB4-D74E-8C48-1FDA2DF02B8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7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1156F8-0345-3A47-8451-B3D424472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5338" y="18255"/>
            <a:ext cx="807833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|   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DFFA7-F4E5-E341-A3BA-8620342FAB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5FA162-4E95-3144-83E1-E6E8373298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9D292-A04B-5B4F-AE15-D677C56A4EEB}" type="datetimeFigureOut">
              <a:rPr lang="en-US" smtClean="0"/>
              <a:t>7/30/2024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5AFF5-1F0E-3D45-9604-DB44F4F08B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97B92-EB97-5040-BA50-C0E4501893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92078-1AB4-D74E-8C48-1FDA2DF02B8F}" type="slidenum">
              <a:rPr lang="en-US" smtClean="0"/>
              <a:t>‹#›</a:t>
            </a:fld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665A655-89EA-0DA3-F5D4-61342B1C183F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197023" y="5342646"/>
            <a:ext cx="2522974" cy="237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95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22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FFC200"/>
        </a:buClr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C200"/>
        </a:buClr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C200"/>
        </a:buClr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C200"/>
        </a:buClr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FFC200"/>
        </a:buClr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Relationship Id="rId4" Type="http://schemas.openxmlformats.org/officeDocument/2006/relationships/hyperlink" Target="mailto:michael.mollel@sartify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D4892F1-6DB8-25B6-6857-59E5D7070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91634"/>
            <a:ext cx="12192000" cy="2387600"/>
          </a:xfrm>
        </p:spPr>
        <p:txBody>
          <a:bodyPr>
            <a:normAutofit/>
          </a:bodyPr>
          <a:lstStyle/>
          <a:p>
            <a:r>
              <a:rPr lang="en-GB" dirty="0"/>
              <a:t>Swahili Language Model for Mozilla Builders 2024</a:t>
            </a: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58D9220-1B5F-6F57-A28F-D37DE2A37A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64681"/>
            <a:ext cx="9144000" cy="1655762"/>
          </a:xfrm>
        </p:spPr>
        <p:txBody>
          <a:bodyPr/>
          <a:lstStyle/>
          <a:p>
            <a:r>
              <a:rPr lang="en-GB" dirty="0">
                <a:solidFill>
                  <a:srgbClr val="FFD700"/>
                </a:solidFill>
              </a:rPr>
              <a:t>Dr Michael S. Mollel (PhD)</a:t>
            </a:r>
          </a:p>
          <a:p>
            <a:r>
              <a:rPr lang="en-GB" dirty="0">
                <a:solidFill>
                  <a:srgbClr val="00FFFF"/>
                </a:solidFill>
              </a:rPr>
              <a:t>Co-Founder &amp; CEO  </a:t>
            </a:r>
            <a:r>
              <a:rPr lang="en-GB" dirty="0" err="1">
                <a:solidFill>
                  <a:srgbClr val="00FFFF"/>
                </a:solidFill>
              </a:rPr>
              <a:t>Sartify</a:t>
            </a:r>
            <a:r>
              <a:rPr lang="en-GB" dirty="0">
                <a:solidFill>
                  <a:srgbClr val="00FFFF"/>
                </a:solidFill>
              </a:rPr>
              <a:t> LLC</a:t>
            </a:r>
            <a:endParaRPr lang="en-US" dirty="0">
              <a:solidFill>
                <a:srgbClr val="00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A65295-0D93-4E2C-4032-0B3430619867}"/>
              </a:ext>
            </a:extLst>
          </p:cNvPr>
          <p:cNvSpPr/>
          <p:nvPr/>
        </p:nvSpPr>
        <p:spPr>
          <a:xfrm>
            <a:off x="10161814" y="5230589"/>
            <a:ext cx="1964872" cy="158818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5B22A88-D514-B25B-4BFC-88E81F4A0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5399" y="4003995"/>
            <a:ext cx="2561201" cy="24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486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7C54E-8C5E-B825-9C63-3BA4767DC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Creativity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136BAD-129F-BEF0-AC9F-8DE119DD7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On-Device AI: Deployable on various devices, ensuring privacy and real-time interaction</a:t>
            </a:r>
          </a:p>
          <a:p>
            <a:r>
              <a:rPr lang="en-GB" dirty="0"/>
              <a:t>Enhanced Privacy: Data remains on-device, ensuring user trust</a:t>
            </a:r>
          </a:p>
          <a:p>
            <a:r>
              <a:rPr lang="en-GB" dirty="0"/>
              <a:t>Offline Functionality: Use without internet connectivity</a:t>
            </a:r>
          </a:p>
          <a:p>
            <a:r>
              <a:rPr lang="en-GB" dirty="0"/>
              <a:t>Local Innovation: Create tailored AI applications for specific regional needs</a:t>
            </a:r>
          </a:p>
        </p:txBody>
      </p:sp>
    </p:spTree>
    <p:extLst>
      <p:ext uri="{BB962C8B-B14F-4D97-AF65-F5344CB8AC3E}">
        <p14:creationId xmlns:p14="http://schemas.microsoft.com/office/powerpoint/2010/main" val="1999129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DE5D2-2855-09C0-A100-7D5B4A189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Technical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98F1D-4069-30FB-F948-FE4DD9D88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Foundation Model Development: Pre-training on extensive Swahili datasets</a:t>
            </a:r>
          </a:p>
          <a:p>
            <a:r>
              <a:rPr lang="en-GB" dirty="0"/>
              <a:t>Fine-Tuning: Using ORPO and DPO techniques for various applications</a:t>
            </a:r>
          </a:p>
          <a:p>
            <a:r>
              <a:rPr lang="en-GB" dirty="0"/>
              <a:t>Open-Source Collaboration: Datasets available on Hugging Face</a:t>
            </a:r>
          </a:p>
          <a:p>
            <a:r>
              <a:rPr lang="en-GB" dirty="0"/>
              <a:t>Benchmarking and Evaluation: Establishing leaderboards for performance tracking</a:t>
            </a:r>
          </a:p>
          <a:p>
            <a:r>
              <a:rPr lang="en-GB" dirty="0"/>
              <a:t>Global Contribution: Aligning with international AI benchmarks</a:t>
            </a:r>
          </a:p>
        </p:txBody>
      </p:sp>
    </p:spTree>
    <p:extLst>
      <p:ext uri="{BB962C8B-B14F-4D97-AF65-F5344CB8AC3E}">
        <p14:creationId xmlns:p14="http://schemas.microsoft.com/office/powerpoint/2010/main" val="831013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81053-863A-E8CB-3B79-89FF42EB3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3581B-B86E-A51B-C2DF-DE473B340E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Enhanced Swahili Dataset: Expand to 10GB</a:t>
            </a:r>
          </a:p>
          <a:p>
            <a:r>
              <a:rPr lang="en-GB" dirty="0"/>
              <a:t>Pre-trained Models: Based on Phi-3 and Gemma 9B architectures</a:t>
            </a:r>
          </a:p>
          <a:p>
            <a:r>
              <a:rPr lang="en-GB" dirty="0"/>
              <a:t>Fine-tuned General Swahili LLM</a:t>
            </a:r>
          </a:p>
          <a:p>
            <a:r>
              <a:rPr lang="en-GB" dirty="0"/>
              <a:t>Domain-Specific Models</a:t>
            </a:r>
          </a:p>
          <a:p>
            <a:r>
              <a:rPr lang="en-GB" dirty="0"/>
              <a:t>On-Device Deployment Package</a:t>
            </a:r>
          </a:p>
          <a:p>
            <a:r>
              <a:rPr lang="en-GB" dirty="0"/>
              <a:t>Open-Source Repository: Models on Hugging Face</a:t>
            </a:r>
          </a:p>
          <a:p>
            <a:r>
              <a:rPr lang="en-GB" dirty="0"/>
              <a:t>Benchmark Suite</a:t>
            </a:r>
          </a:p>
          <a:p>
            <a:r>
              <a:rPr lang="en-GB" dirty="0"/>
              <a:t>API and Integration Tools</a:t>
            </a:r>
          </a:p>
          <a:p>
            <a:r>
              <a:rPr lang="en-GB" dirty="0"/>
              <a:t>Demo Applications</a:t>
            </a:r>
          </a:p>
          <a:p>
            <a:r>
              <a:rPr lang="en-GB" dirty="0"/>
              <a:t>Documentation and Tutorials</a:t>
            </a:r>
          </a:p>
          <a:p>
            <a:r>
              <a:rPr lang="en-GB" dirty="0"/>
              <a:t>Research Publications</a:t>
            </a:r>
          </a:p>
          <a:p>
            <a:r>
              <a:rPr lang="en-GB" dirty="0"/>
              <a:t>Community Building</a:t>
            </a:r>
          </a:p>
        </p:txBody>
      </p:sp>
    </p:spTree>
    <p:extLst>
      <p:ext uri="{BB962C8B-B14F-4D97-AF65-F5344CB8AC3E}">
        <p14:creationId xmlns:p14="http://schemas.microsoft.com/office/powerpoint/2010/main" val="543210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5E855-2808-8E2B-7C10-60DAD633B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Success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DD547-0AC8-5676-E8D1-FC721F014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Technical Performance: Top scores on the Swahili LLM leaderboard</a:t>
            </a:r>
          </a:p>
          <a:p>
            <a:r>
              <a:rPr lang="en-GB" dirty="0"/>
              <a:t>Adoption and Usage: 10,000+ downloads, 50+ integrations</a:t>
            </a:r>
          </a:p>
          <a:p>
            <a:r>
              <a:rPr lang="en-GB" dirty="0"/>
              <a:t>Community Impact: 500+ active members</a:t>
            </a:r>
          </a:p>
          <a:p>
            <a:r>
              <a:rPr lang="en-GB" dirty="0"/>
              <a:t>Research Impact: 100+ citations</a:t>
            </a:r>
          </a:p>
          <a:p>
            <a:r>
              <a:rPr lang="en-GB" dirty="0"/>
              <a:t>Real-World Application: Large-scale deployment</a:t>
            </a:r>
          </a:p>
          <a:p>
            <a:r>
              <a:rPr lang="en-GB" dirty="0"/>
              <a:t>User Satisfaction: 85%+ satisfaction rate</a:t>
            </a:r>
          </a:p>
          <a:p>
            <a:r>
              <a:rPr lang="en-GB" dirty="0"/>
              <a:t>Computational Efficiency: On-device deployment with response times under 100ms</a:t>
            </a:r>
          </a:p>
        </p:txBody>
      </p:sp>
    </p:spTree>
    <p:extLst>
      <p:ext uri="{BB962C8B-B14F-4D97-AF65-F5344CB8AC3E}">
        <p14:creationId xmlns:p14="http://schemas.microsoft.com/office/powerpoint/2010/main" val="28330502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F72FB-1F55-4D7D-3ED7-61A5FF5D0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Funding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A90DC-929F-1C06-3519-B01E48802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Total Requested: $80,000</a:t>
            </a:r>
          </a:p>
          <a:p>
            <a:r>
              <a:rPr lang="en-GB" dirty="0"/>
              <a:t>Allocation:</a:t>
            </a:r>
          </a:p>
          <a:p>
            <a:r>
              <a:rPr lang="en-GB" dirty="0"/>
              <a:t>Data Collection: $20,000</a:t>
            </a:r>
          </a:p>
          <a:p>
            <a:r>
              <a:rPr lang="en-GB" dirty="0"/>
              <a:t>Training and Processing: $20,000</a:t>
            </a:r>
          </a:p>
          <a:p>
            <a:r>
              <a:rPr lang="en-GB" dirty="0"/>
              <a:t>Hardware Infrastructure: $40,000</a:t>
            </a:r>
          </a:p>
        </p:txBody>
      </p:sp>
    </p:spTree>
    <p:extLst>
      <p:ext uri="{BB962C8B-B14F-4D97-AF65-F5344CB8AC3E}">
        <p14:creationId xmlns:p14="http://schemas.microsoft.com/office/powerpoint/2010/main" val="4195428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5C182-ED4B-31DB-C8EA-0C6915265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                  About </a:t>
            </a:r>
            <a:r>
              <a:rPr lang="en-GB" dirty="0" err="1"/>
              <a:t>Sartify</a:t>
            </a:r>
            <a:r>
              <a:rPr lang="en-GB" dirty="0"/>
              <a:t> 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B90C4B-F038-76BA-B241-584638D601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38" t="34251" r="20835" b="34824"/>
          <a:stretch/>
        </p:blipFill>
        <p:spPr>
          <a:xfrm>
            <a:off x="631372" y="191179"/>
            <a:ext cx="2019300" cy="979714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C4BBBBAF-6C56-A29E-55AA-296381DBFFC4}"/>
              </a:ext>
            </a:extLst>
          </p:cNvPr>
          <p:cNvSpPr txBox="1">
            <a:spLocks/>
          </p:cNvSpPr>
          <p:nvPr/>
        </p:nvSpPr>
        <p:spPr>
          <a:xfrm>
            <a:off x="4393747" y="3726077"/>
            <a:ext cx="340450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GB" dirty="0">
                <a:solidFill>
                  <a:schemeClr val="accent2"/>
                </a:solidFill>
              </a:rPr>
              <a:t>Co-Founder &amp; CE0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C1D21A91-407E-0DB9-EF68-EA10FFDAB02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t="474" b="10646"/>
          <a:stretch>
            <a:fillRect/>
          </a:stretch>
        </p:blipFill>
        <p:spPr>
          <a:xfrm>
            <a:off x="4811154" y="964249"/>
            <a:ext cx="2569692" cy="3240000"/>
          </a:xfrm>
          <a:custGeom>
            <a:avLst/>
            <a:gdLst>
              <a:gd name="connsiteX0" fmla="*/ 1533668 w 3067336"/>
              <a:gd name="connsiteY0" fmla="*/ 0 h 3867458"/>
              <a:gd name="connsiteX1" fmla="*/ 3067336 w 3067336"/>
              <a:gd name="connsiteY1" fmla="*/ 1933729 h 3867458"/>
              <a:gd name="connsiteX2" fmla="*/ 1533668 w 3067336"/>
              <a:gd name="connsiteY2" fmla="*/ 3867458 h 3867458"/>
              <a:gd name="connsiteX3" fmla="*/ 0 w 3067336"/>
              <a:gd name="connsiteY3" fmla="*/ 1933729 h 3867458"/>
              <a:gd name="connsiteX4" fmla="*/ 1533668 w 3067336"/>
              <a:gd name="connsiteY4" fmla="*/ 0 h 3867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67336" h="3867458">
                <a:moveTo>
                  <a:pt x="1533668" y="0"/>
                </a:moveTo>
                <a:cubicBezTo>
                  <a:pt x="2380689" y="0"/>
                  <a:pt x="3067336" y="865760"/>
                  <a:pt x="3067336" y="1933729"/>
                </a:cubicBezTo>
                <a:cubicBezTo>
                  <a:pt x="3067336" y="3001698"/>
                  <a:pt x="2380689" y="3867458"/>
                  <a:pt x="1533668" y="3867458"/>
                </a:cubicBezTo>
                <a:cubicBezTo>
                  <a:pt x="686647" y="3867458"/>
                  <a:pt x="0" y="3001698"/>
                  <a:pt x="0" y="1933729"/>
                </a:cubicBezTo>
                <a:cubicBezTo>
                  <a:pt x="0" y="865760"/>
                  <a:pt x="686647" y="0"/>
                  <a:pt x="1533668" y="0"/>
                </a:cubicBezTo>
                <a:close/>
              </a:path>
            </a:pathLst>
          </a:cu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40BE46F6-9000-E3D7-FBFB-50E789E4A1A0}"/>
              </a:ext>
            </a:extLst>
          </p:cNvPr>
          <p:cNvSpPr txBox="1">
            <a:spLocks/>
          </p:cNvSpPr>
          <p:nvPr/>
        </p:nvSpPr>
        <p:spPr>
          <a:xfrm>
            <a:off x="284136" y="4382280"/>
            <a:ext cx="11718264" cy="21594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just"/>
            <a:r>
              <a:rPr lang="en-US" sz="2400" dirty="0"/>
              <a:t>Dr Michael Mollel, Co-Founder and CEO of </a:t>
            </a:r>
            <a:r>
              <a:rPr lang="en-US" sz="2400" dirty="0" err="1"/>
              <a:t>Sartify</a:t>
            </a:r>
            <a:r>
              <a:rPr lang="en-US" sz="2400" dirty="0"/>
              <a:t> LLC, has PhD in Information Communication Science and Engineering from NM-AIST &amp; UOG. Experience in AI, ML, and 5G wireless communications. Senior Researcher at the University of Glasgow. Received multiple awards - PhD Research Award from NM-AIST (2020), IEEE WCNC Best Paper Award (2019), and the best AI Use Case ITU Geneva (2024). Email: </a:t>
            </a:r>
            <a:r>
              <a:rPr lang="en-US" sz="2400" b="0" dirty="0">
                <a:hlinkClick r:id="rId4"/>
              </a:rPr>
              <a:t>michael.mollel@sartify.com</a:t>
            </a:r>
            <a:endParaRPr lang="en-US" sz="2400" b="0" dirty="0"/>
          </a:p>
        </p:txBody>
      </p:sp>
    </p:spTree>
    <p:extLst>
      <p:ext uri="{BB962C8B-B14F-4D97-AF65-F5344CB8AC3E}">
        <p14:creationId xmlns:p14="http://schemas.microsoft.com/office/powerpoint/2010/main" val="503474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4CE3479-E02F-AF74-E939-46127DC57BBC}"/>
              </a:ext>
            </a:extLst>
          </p:cNvPr>
          <p:cNvSpPr/>
          <p:nvPr/>
        </p:nvSpPr>
        <p:spPr>
          <a:xfrm>
            <a:off x="6449786" y="1774370"/>
            <a:ext cx="5018314" cy="615043"/>
          </a:xfrm>
          <a:prstGeom prst="roundRect">
            <a:avLst/>
          </a:prstGeom>
          <a:solidFill>
            <a:srgbClr val="90EE9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4693CC4-BA9D-BCB4-563C-820B5E9D31C3}"/>
              </a:ext>
            </a:extLst>
          </p:cNvPr>
          <p:cNvSpPr/>
          <p:nvPr/>
        </p:nvSpPr>
        <p:spPr>
          <a:xfrm>
            <a:off x="887186" y="1774371"/>
            <a:ext cx="5018314" cy="61504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A1C65-037D-B83D-F9B3-E0EFEF11490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Introduction to AI</a:t>
            </a:r>
            <a:endParaRPr lang="en-GB" sz="3200" dirty="0"/>
          </a:p>
          <a:p>
            <a:r>
              <a:rPr lang="en-US" sz="2400" dirty="0"/>
              <a:t>Introduction to Artificial Intelligence (AI)</a:t>
            </a:r>
          </a:p>
          <a:p>
            <a:endParaRPr lang="en-GB" sz="2400" dirty="0"/>
          </a:p>
          <a:p>
            <a:r>
              <a:rPr lang="en-US" sz="2400" dirty="0"/>
              <a:t>AI in Social Security Funds</a:t>
            </a:r>
          </a:p>
          <a:p>
            <a:endParaRPr lang="en-US" sz="2400" dirty="0"/>
          </a:p>
          <a:p>
            <a:endParaRPr lang="en-GB" sz="2400" dirty="0"/>
          </a:p>
          <a:p>
            <a:r>
              <a:rPr lang="en-US" sz="2400" dirty="0"/>
              <a:t>Key AI Technologies</a:t>
            </a:r>
            <a:endParaRPr lang="en-GB" sz="24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64FCAED-576D-9D0A-70EB-8E3B9345B72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dirty="0"/>
              <a:t>AI Applications and Future</a:t>
            </a:r>
            <a:endParaRPr lang="it-IT" sz="3200" dirty="0"/>
          </a:p>
          <a:p>
            <a:r>
              <a:rPr lang="en-US" sz="2400" dirty="0"/>
              <a:t>Use Cases in Social Funds  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Benefits and Challenges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Future Directions</a:t>
            </a:r>
          </a:p>
          <a:p>
            <a:endParaRPr lang="en-US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6CC4B9-3AEB-40D4-59EB-E9304B3E2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the Presentation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9575CF-420C-C363-C2D8-7C57FE5F9A3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138" t="34251" r="20835" b="34824"/>
          <a:stretch/>
        </p:blipFill>
        <p:spPr>
          <a:xfrm>
            <a:off x="631372" y="191179"/>
            <a:ext cx="2019300" cy="979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800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D28656-11E9-CEB8-342B-86DE9E379C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BAFBD37-5749-1E3F-B2C6-C2CB328DB3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656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55746A3-4AC1-D83D-B774-CE0B85D74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6BC64C-7B2D-B43B-AD25-676F29D719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GB" sz="2400" dirty="0"/>
              <a:t>Project Name: A Conversation Large Language Model for Swahili Use Cases and Retrieval Augmented Generation</a:t>
            </a:r>
          </a:p>
          <a:p>
            <a:pPr algn="just"/>
            <a:r>
              <a:rPr lang="en-GB" sz="2400" dirty="0"/>
              <a:t>Project Type: New capabilities built off an existing project</a:t>
            </a:r>
          </a:p>
          <a:p>
            <a:pPr algn="just"/>
            <a:r>
              <a:rPr lang="en-GB" sz="2400" dirty="0"/>
              <a:t>Objective: To create a Swahili LLM (Large Language Model) capable of answering general questions and integrating into various Retrieval-Augmented Generation (RAG) systems for diverse applications.</a:t>
            </a:r>
          </a:p>
        </p:txBody>
      </p:sp>
    </p:spTree>
    <p:extLst>
      <p:ext uri="{BB962C8B-B14F-4D97-AF65-F5344CB8AC3E}">
        <p14:creationId xmlns:p14="http://schemas.microsoft.com/office/powerpoint/2010/main" val="4104164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16BEB-C92A-1731-928E-88BEF98DB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Origin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93EA0-1108-BF8A-91AF-599AD980FD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Need: Existing biases and limitations in LLMs for Swahili</a:t>
            </a:r>
          </a:p>
          <a:p>
            <a:r>
              <a:rPr lang="en-GB" dirty="0"/>
              <a:t>Solution: Continue pretraining LLaMA-2 with 5GB of Swahili text data</a:t>
            </a:r>
          </a:p>
          <a:p>
            <a:r>
              <a:rPr lang="en-GB" dirty="0"/>
              <a:t>Result: Developed a model that performs exceptionally well in Swahili</a:t>
            </a:r>
          </a:p>
        </p:txBody>
      </p:sp>
    </p:spTree>
    <p:extLst>
      <p:ext uri="{BB962C8B-B14F-4D97-AF65-F5344CB8AC3E}">
        <p14:creationId xmlns:p14="http://schemas.microsoft.com/office/powerpoint/2010/main" val="1320128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79774-D518-B191-E408-D0C5B2CA7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BB2FA-50C6-38C4-0DA5-2E038F4FD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Multilingual System: Handles both Swahili and English, accommodating Kiswa-English mix</a:t>
            </a:r>
          </a:p>
          <a:p>
            <a:r>
              <a:rPr lang="en-GB" dirty="0"/>
              <a:t>Impact: Reach over 150 million Swahili speakers, inspiring innovation and accessibility in AI applications</a:t>
            </a:r>
          </a:p>
        </p:txBody>
      </p:sp>
    </p:spTree>
    <p:extLst>
      <p:ext uri="{BB962C8B-B14F-4D97-AF65-F5344CB8AC3E}">
        <p14:creationId xmlns:p14="http://schemas.microsoft.com/office/powerpoint/2010/main" val="12860510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EC3F5-76EA-A882-77C9-900A00520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Local AI Relevance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F5594D-B883-83B7-5341-FE4DB32CF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Language and Cultural Relevance: AI model designed for Swahili</a:t>
            </a:r>
          </a:p>
          <a:p>
            <a:r>
              <a:rPr lang="en-GB" dirty="0"/>
              <a:t>Local Dataset Creation: Swahili text from newspapers, blogs, etc.</a:t>
            </a:r>
          </a:p>
          <a:p>
            <a:r>
              <a:rPr lang="en-GB" dirty="0"/>
              <a:t>Accessibility and Inclusivity: Open-source Swahili language model</a:t>
            </a:r>
          </a:p>
          <a:p>
            <a:r>
              <a:rPr lang="en-GB" dirty="0"/>
              <a:t>Support for Local Innovation: Encouraging AI research and development</a:t>
            </a:r>
          </a:p>
        </p:txBody>
      </p:sp>
    </p:spTree>
    <p:extLst>
      <p:ext uri="{BB962C8B-B14F-4D97-AF65-F5344CB8AC3E}">
        <p14:creationId xmlns:p14="http://schemas.microsoft.com/office/powerpoint/2010/main" val="3671395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9120B-4E9B-9930-FAA0-6A748191E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11EF2-2E95-C331-EFEE-40C1CAE8E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Language Inclusivity: Making AI technologies accessible for Swahili-speaking communities</a:t>
            </a:r>
          </a:p>
          <a:p>
            <a:r>
              <a:rPr lang="en-GB" dirty="0"/>
              <a:t>General Query Response: Accurate responses in Swahili and English</a:t>
            </a:r>
          </a:p>
          <a:p>
            <a:r>
              <a:rPr lang="en-GB" dirty="0"/>
              <a:t>RAG Integration: Enhance applications like education and healthcare</a:t>
            </a:r>
          </a:p>
          <a:p>
            <a:r>
              <a:rPr lang="en-GB" dirty="0"/>
              <a:t>Cultural Relevance: Reflecting Swahili-speaking population nuances</a:t>
            </a:r>
          </a:p>
          <a:p>
            <a:r>
              <a:rPr lang="en-GB" dirty="0"/>
              <a:t>Innovation and Accessibility: Inspire research and innovation in East Africa</a:t>
            </a:r>
          </a:p>
          <a:p>
            <a:r>
              <a:rPr lang="en-GB" dirty="0"/>
              <a:t>Societal Impact: Contribute to societal development</a:t>
            </a:r>
          </a:p>
        </p:txBody>
      </p:sp>
    </p:spTree>
    <p:extLst>
      <p:ext uri="{BB962C8B-B14F-4D97-AF65-F5344CB8AC3E}">
        <p14:creationId xmlns:p14="http://schemas.microsoft.com/office/powerpoint/2010/main" val="3684008802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AI for Good Summit">
      <a:dk1>
        <a:srgbClr val="000000"/>
      </a:dk1>
      <a:lt1>
        <a:srgbClr val="FFFFFF"/>
      </a:lt1>
      <a:dk2>
        <a:srgbClr val="101011"/>
      </a:dk2>
      <a:lt2>
        <a:srgbClr val="FFFFFF"/>
      </a:lt2>
      <a:accent1>
        <a:srgbClr val="1698D7"/>
      </a:accent1>
      <a:accent2>
        <a:srgbClr val="F9CC0A"/>
      </a:accent2>
      <a:accent3>
        <a:srgbClr val="1698D7"/>
      </a:accent3>
      <a:accent4>
        <a:srgbClr val="FFFFFF"/>
      </a:accent4>
      <a:accent5>
        <a:srgbClr val="5B9BD5"/>
      </a:accent5>
      <a:accent6>
        <a:srgbClr val="F9CC0A"/>
      </a:accent6>
      <a:hlink>
        <a:srgbClr val="F9CC0A"/>
      </a:hlink>
      <a:folHlink>
        <a:srgbClr val="F1C60A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F01DED5CBF0E2458EFEBFCFE4495879" ma:contentTypeVersion="4" ma:contentTypeDescription="Create a new document." ma:contentTypeScope="" ma:versionID="9959b31e8ff8aa66dfd24d0d3915248b">
  <xsd:schema xmlns:xsd="http://www.w3.org/2001/XMLSchema" xmlns:xs="http://www.w3.org/2001/XMLSchema" xmlns:p="http://schemas.microsoft.com/office/2006/metadata/properties" xmlns:ns2="c186c16a-6bdf-4ee1-a928-99a0bc62ca9a" xmlns:ns3="446e7bc8-f524-4d17-847f-03f416651072" targetNamespace="http://schemas.microsoft.com/office/2006/metadata/properties" ma:root="true" ma:fieldsID="317e66e68f73f93589afd63e49265652" ns2:_="" ns3:_="">
    <xsd:import namespace="c186c16a-6bdf-4ee1-a928-99a0bc62ca9a"/>
    <xsd:import namespace="446e7bc8-f524-4d17-847f-03f41665107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86c16a-6bdf-4ee1-a928-99a0bc62ca9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6e7bc8-f524-4d17-847f-03f41665107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446e7bc8-f524-4d17-847f-03f416651072">
      <UserInfo>
        <DisplayName>Co, Chiara Kirsten</DisplayName>
        <AccountId>12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C67EE8EB-70CF-1A41-AE8F-3506C6BC4A0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985D613-38CF-9B43-9E24-89B6C30FE11E}">
  <ds:schemaRefs>
    <ds:schemaRef ds:uri="446e7bc8-f524-4d17-847f-03f416651072"/>
    <ds:schemaRef ds:uri="c186c16a-6bdf-4ee1-a928-99a0bc62ca9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088E605-6556-0C42-8C7F-3E21BCC55128}">
  <ds:schemaRefs>
    <ds:schemaRef ds:uri="446e7bc8-f524-4d17-847f-03f416651072"/>
    <ds:schemaRef ds:uri="c186c16a-6bdf-4ee1-a928-99a0bc62ca9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7773</TotalTime>
  <Words>808</Words>
  <Application>Microsoft Office PowerPoint</Application>
  <PresentationFormat>Widescreen</PresentationFormat>
  <Paragraphs>93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AvenirNext LT Pro Regular</vt:lpstr>
      <vt:lpstr>Calibri</vt:lpstr>
      <vt:lpstr>Wingdings</vt:lpstr>
      <vt:lpstr>2_Office Theme</vt:lpstr>
      <vt:lpstr>Swahili Language Model for Mozilla Builders 2024</vt:lpstr>
      <vt:lpstr>                   About Sartify  </vt:lpstr>
      <vt:lpstr>Overview of the Presentation</vt:lpstr>
      <vt:lpstr>Project Overview</vt:lpstr>
      <vt:lpstr>Project Overview</vt:lpstr>
      <vt:lpstr>Origin Story</vt:lpstr>
      <vt:lpstr>Project Summary</vt:lpstr>
      <vt:lpstr>Local AI Relevance</vt:lpstr>
      <vt:lpstr>Project Objectives</vt:lpstr>
      <vt:lpstr>Creativity</vt:lpstr>
      <vt:lpstr>Technical Implementation</vt:lpstr>
      <vt:lpstr>Deliverables</vt:lpstr>
      <vt:lpstr>Success Metrics</vt:lpstr>
      <vt:lpstr>Funding Requirements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Werner, Frederic</dc:creator>
  <cp:lastModifiedBy>Michael Mollel</cp:lastModifiedBy>
  <cp:revision>39</cp:revision>
  <dcterms:modified xsi:type="dcterms:W3CDTF">2024-07-31T19:46:12Z</dcterms:modified>
</cp:coreProperties>
</file>

<file path=docProps/thumbnail.jpeg>
</file>